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presProps" Target="pres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619FF0-AC56-5820-243B-A9ED1931C4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9E84847-A855-E63D-E000-45AC253C74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1A42CE2-6ED8-35C2-5AAA-FAE688B83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8C41-5ECD-E048-8EF1-0BFC6342A1DB}" type="datetimeFigureOut">
              <a:rPr lang="pt-BR" smtClean="0"/>
              <a:t>15/06/2024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00E656C-C5BF-A7D9-0E17-BFE1ACA36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CD9B597-BD5B-A0BD-0AED-68AE4C03E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3B487-C015-E241-BE5F-3DD0282E1E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3956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4C99B0-F686-1657-3724-7E08B9C67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30AB646-D2AF-0294-AF3C-FB6812EB9A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A608E2-4A3C-272C-79BB-B27BE0BE3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8C41-5ECD-E048-8EF1-0BFC6342A1DB}" type="datetimeFigureOut">
              <a:rPr lang="pt-BR" smtClean="0"/>
              <a:t>15/06/2024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73FA984-0A70-A7A3-BF63-135D2ADB4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44763F-EC78-1988-3531-22023559F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3B487-C015-E241-BE5F-3DD0282E1E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2062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9785ABB-A188-09B0-4D97-EE06242D4F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49E10DC-97FB-B0D3-9B96-37B652E12E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A000981-7543-BFBC-A8C9-DB8961ABA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8C41-5ECD-E048-8EF1-0BFC6342A1DB}" type="datetimeFigureOut">
              <a:rPr lang="pt-BR" smtClean="0"/>
              <a:t>15/06/2024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6E2CD93-3F84-3C4E-8032-0C81D518A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9A1EEAB-8241-633E-B6B7-3B574D330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3B487-C015-E241-BE5F-3DD0282E1E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5860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A05011-5EC6-28C6-DFD4-B7F1915CA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18C723A-7A1C-7130-2844-377890C4D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AD3C18C-70B4-17A1-5C2C-87EF4B252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8C41-5ECD-E048-8EF1-0BFC6342A1DB}" type="datetimeFigureOut">
              <a:rPr lang="pt-BR" smtClean="0"/>
              <a:t>15/06/2024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D189CE-D733-4553-D32B-613F593AC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438B689-082B-C71B-5F59-84C45047D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3B487-C015-E241-BE5F-3DD0282E1E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7540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BCCBDE-D86D-4B1E-4BE3-3593BCD46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3ED041B-3A44-6F07-ECC3-A0AD9D07C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0DFAE3A-E403-3DE2-1AF9-798D0F177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8C41-5ECD-E048-8EF1-0BFC6342A1DB}" type="datetimeFigureOut">
              <a:rPr lang="pt-BR" smtClean="0"/>
              <a:t>15/06/2024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89FF799-7AA6-E473-6FCF-1AF80CC30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CDFDEB7-B94A-4479-F759-8F873ECB5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3B487-C015-E241-BE5F-3DD0282E1E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5099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80ECD2-56CF-DCF1-56B7-AD5142C86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A4795FD-7B84-0F25-35AD-BF60053A69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8E4426E-FA1B-4E24-15C0-255ACF5319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3794C00-F756-92D1-76BA-92DCDA73C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8C41-5ECD-E048-8EF1-0BFC6342A1DB}" type="datetimeFigureOut">
              <a:rPr lang="pt-BR" smtClean="0"/>
              <a:t>15/06/2024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DC0E26A-AECC-43C6-4959-6E050CD2C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89AB0BA-9956-E0DF-989F-9B7C63D8B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3B487-C015-E241-BE5F-3DD0282E1E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4545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B8BE68-A8FB-A378-EBDE-C40EEC266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4FEAC67-C91C-4A9E-813C-A09D6A767D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1B9C5BA-A31E-A5E9-979D-0CB3957EC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6946021-3F57-FD78-9BB2-FE88D24B77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AC99986-9E1C-D31E-A0C1-05340C0F1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B1026A6-5490-0C4A-5EF7-428CC9035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8C41-5ECD-E048-8EF1-0BFC6342A1DB}" type="datetimeFigureOut">
              <a:rPr lang="pt-BR" smtClean="0"/>
              <a:t>15/06/2024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8E81270-395B-743E-40F7-C38E0F1AC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27E5239-531B-0372-1E73-D0052958A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3B487-C015-E241-BE5F-3DD0282E1E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4997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56F19A-F8ED-7951-572C-4102BACE2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F7CD752-01DA-5D9D-3015-902CABF40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8C41-5ECD-E048-8EF1-0BFC6342A1DB}" type="datetimeFigureOut">
              <a:rPr lang="pt-BR" smtClean="0"/>
              <a:t>15/06/2024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C748DC2-DE34-C306-CE06-661D00906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1014D89-48DD-D9E8-17E1-DD1DF98EC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3B487-C015-E241-BE5F-3DD0282E1E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0416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322F714-E426-256B-0025-F0C7E884D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8C41-5ECD-E048-8EF1-0BFC6342A1DB}" type="datetimeFigureOut">
              <a:rPr lang="pt-BR" smtClean="0"/>
              <a:t>15/06/2024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C930280-EF0B-8B4E-6834-11D4B45EA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AC2E9CD-3A99-B415-96DC-1D1C30BB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3B487-C015-E241-BE5F-3DD0282E1E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7183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AFA6E5-EDDB-8E07-73B3-BD81DAADC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E80E35C-0C79-D55A-EB08-810F5C64B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3D4515-3E58-3C3E-DB60-E31F499D02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EE2DEB6-FE0E-E032-97F6-FEDD652F4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8C41-5ECD-E048-8EF1-0BFC6342A1DB}" type="datetimeFigureOut">
              <a:rPr lang="pt-BR" smtClean="0"/>
              <a:t>15/06/2024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9F61268-C219-139B-2278-AB9DECAE3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50984A9-E3BF-19D9-9AA3-1BC3CF1F2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3B487-C015-E241-BE5F-3DD0282E1E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3289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FA3A2E-4426-9003-A2A9-905CACC26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8E4A79A-B016-9D4E-6612-3749D547A2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CC5802A-14D6-37FF-57D3-E7072FEB34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B5335B1-52EC-B2E1-4B01-CD4315B15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8C41-5ECD-E048-8EF1-0BFC6342A1DB}" type="datetimeFigureOut">
              <a:rPr lang="pt-BR" smtClean="0"/>
              <a:t>15/06/2024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18BE02E-B507-C190-9A4B-D85A428F6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4773E31-77E1-2722-1D40-1583DC0C2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3B487-C015-E241-BE5F-3DD0282E1E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8101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BCD4354-23C5-EF45-55E3-115A585FD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0B5E466-4242-DC93-32DD-5260629BD8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3B8D1F6-FC3A-20D6-0F34-9D6D862803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088C41-5ECD-E048-8EF1-0BFC6342A1DB}" type="datetimeFigureOut">
              <a:rPr lang="pt-BR" smtClean="0"/>
              <a:t>15/06/2024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DCBC5B2-4ED2-FCA9-94A5-B05B0DEF5A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D85BC4C-2E44-1A29-9A12-DEBCE002A7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E3B487-C015-E241-BE5F-3DD0282E1E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3129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8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8FDAB640-1F3A-FC7B-383D-55F9B71BC2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6389"/>
            <a:ext cx="3050191" cy="5562616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62F5FF5-B645-42E7-F470-C598FA84C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1415" y="669131"/>
            <a:ext cx="3932237" cy="1600200"/>
          </a:xfrm>
        </p:spPr>
        <p:txBody>
          <a:bodyPr/>
          <a:lstStyle/>
          <a:p>
            <a:r>
              <a:rPr lang="pt-BR" dirty="0"/>
              <a:t>Instituto SANDRA MOTTA ABC DA MAMA </a:t>
            </a:r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2CFB033A-901E-EF48-5533-D98BC8FBB4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669131"/>
            <a:ext cx="5519737" cy="5519737"/>
          </a:xfrm>
        </p:spPr>
      </p:pic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2DD51CB-272E-0D81-3BDA-95E82B5CD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70295" y="3297697"/>
            <a:ext cx="3932237" cy="1600200"/>
          </a:xfrm>
        </p:spPr>
        <p:txBody>
          <a:bodyPr>
            <a:noAutofit/>
          </a:bodyPr>
          <a:lstStyle/>
          <a:p>
            <a:r>
              <a:rPr lang="pt-BR" sz="2400" dirty="0"/>
              <a:t>DIREITOS </a:t>
            </a:r>
          </a:p>
          <a:p>
            <a:r>
              <a:rPr lang="pt-BR" sz="2400" dirty="0"/>
              <a:t>DO PACIENTE COM</a:t>
            </a:r>
          </a:p>
          <a:p>
            <a:r>
              <a:rPr lang="pt-BR" sz="2400" dirty="0"/>
              <a:t>CÂNCER </a:t>
            </a:r>
          </a:p>
        </p:txBody>
      </p:sp>
    </p:spTree>
    <p:extLst>
      <p:ext uri="{BB962C8B-B14F-4D97-AF65-F5344CB8AC3E}">
        <p14:creationId xmlns:p14="http://schemas.microsoft.com/office/powerpoint/2010/main" val="3225051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FC3125-3690-B675-3397-7E765FBB1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Google Sans"/>
              </a:rPr>
              <a:t>O que é a Lei dos 30 dias?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7FD76BB-79AA-6E3D-6B1F-38E7E6BC2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17314"/>
            <a:ext cx="10515600" cy="2582639"/>
          </a:xfrm>
        </p:spPr>
        <p:txBody>
          <a:bodyPr/>
          <a:lstStyle/>
          <a:p>
            <a:r>
              <a:rPr lang="pt-BR" b="0" i="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Google Sans"/>
              </a:rPr>
              <a:t>Outra legislação essencial para promover maior rapidez no tratamento é a Lei dos 30 dias (13.896/2019). Ela </a:t>
            </a:r>
            <a:r>
              <a:rPr lang="pt-BR" b="0" i="0" dirty="0">
                <a:solidFill>
                  <a:srgbClr val="040C28"/>
                </a:solidFill>
                <a:effectLst/>
                <a:highlight>
                  <a:srgbClr val="D3E3FD"/>
                </a:highlight>
                <a:latin typeface="Google Sans"/>
              </a:rPr>
              <a:t>estabelece que, em caso de suspeita de neoplasia maligna, o paciente deve realizar os exames diagnósticos em até 30 dias</a:t>
            </a:r>
            <a:r>
              <a:rPr lang="pt-BR" b="0" i="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Google Sans"/>
              </a:rPr>
              <a:t>. "A urgência no atendimento a pacientes com câncer é algo que reconhecemos.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3589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D93272-F8AE-7824-E0C3-FC19876E3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Google Sans"/>
              </a:rPr>
              <a:t>O que é a lei dos 60 dias?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41DE91-0026-A1F2-41BE-BA69DCABB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0" i="0" dirty="0">
                <a:solidFill>
                  <a:srgbClr val="4D5156"/>
                </a:solidFill>
                <a:effectLst/>
                <a:highlight>
                  <a:srgbClr val="FFFFFF"/>
                </a:highlight>
                <a:latin typeface="Google Sans"/>
              </a:rPr>
              <a:t>As pessoas também perguntam</a:t>
            </a:r>
            <a:endParaRPr lang="pt-BR" b="0" i="0" dirty="0">
              <a:solidFill>
                <a:srgbClr val="4D5156"/>
              </a:solidFill>
              <a:effectLst/>
              <a:highlight>
                <a:srgbClr val="FFFFFF"/>
              </a:highlight>
              <a:latin typeface="Roboto" panose="02000000000000000000" pitchFamily="2" charset="0"/>
            </a:endParaRPr>
          </a:p>
          <a:p>
            <a:r>
              <a:rPr lang="pt-BR" b="0" i="0" dirty="0">
                <a:solidFill>
                  <a:srgbClr val="4D5156"/>
                </a:solidFill>
                <a:effectLst/>
                <a:highlight>
                  <a:srgbClr val="FFFFFF"/>
                </a:highlight>
                <a:latin typeface="Google Sans"/>
              </a:rPr>
              <a:t>O que é a lei dos 60 dias?</a:t>
            </a:r>
            <a:endParaRPr lang="pt-BR" b="0" i="0" dirty="0">
              <a:solidFill>
                <a:srgbClr val="4D5156"/>
              </a:solidFill>
              <a:effectLst/>
              <a:highlight>
                <a:srgbClr val="FFFFFF"/>
              </a:highlight>
              <a:latin typeface="Roboto" panose="02000000000000000000" pitchFamily="2" charset="0"/>
            </a:endParaRPr>
          </a:p>
          <a:p>
            <a:r>
              <a:rPr lang="pt-BR" b="0" i="0" dirty="0">
                <a:solidFill>
                  <a:srgbClr val="4D5156"/>
                </a:solidFill>
                <a:effectLst/>
                <a:highlight>
                  <a:srgbClr val="FFFFFF"/>
                </a:highlight>
                <a:latin typeface="Google Sans"/>
              </a:rPr>
              <a:t>A lei dos 60 dias (12.732/12), que começou a vigorar em maio de 2013, </a:t>
            </a:r>
            <a:r>
              <a:rPr lang="pt-BR" b="0" i="0" dirty="0">
                <a:solidFill>
                  <a:srgbClr val="040C28"/>
                </a:solidFill>
                <a:effectLst/>
                <a:highlight>
                  <a:srgbClr val="D3E3FD"/>
                </a:highlight>
                <a:latin typeface="Google Sans"/>
              </a:rPr>
              <a:t>garante ao paciente com câncer o direito de iniciar o tratamento no Sistema Único de Saúde (SUS) em, no máximo, 60 dias após o diagnóstico da doença</a:t>
            </a:r>
            <a:r>
              <a:rPr lang="pt-BR" b="0" i="0" dirty="0">
                <a:solidFill>
                  <a:srgbClr val="4D5156"/>
                </a:solidFill>
                <a:effectLst/>
                <a:highlight>
                  <a:srgbClr val="FFFFFF"/>
                </a:highlight>
                <a:latin typeface="Google Sans"/>
              </a:rPr>
              <a:t>.</a:t>
            </a:r>
            <a:endParaRPr lang="pt-BR" b="0" i="0" dirty="0">
              <a:solidFill>
                <a:srgbClr val="4D5156"/>
              </a:solidFill>
              <a:effectLst/>
              <a:highlight>
                <a:srgbClr val="FFFFFF"/>
              </a:highlight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3739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68312E-7122-7BE5-075E-4644D19BC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Google Sans"/>
              </a:rPr>
              <a:t>O que fazer se o tratamento de câncer demora pelo SUS?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E7E5FEA-6964-EC2A-E763-A7215E089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9000"/>
            <a:ext cx="10515600" cy="1325563"/>
          </a:xfrm>
        </p:spPr>
        <p:txBody>
          <a:bodyPr/>
          <a:lstStyle/>
          <a:p>
            <a:r>
              <a:rPr lang="pt-BR" b="0" i="0" dirty="0">
                <a:solidFill>
                  <a:srgbClr val="040C28"/>
                </a:solidFill>
                <a:effectLst/>
                <a:highlight>
                  <a:srgbClr val="D3E3FD"/>
                </a:highlight>
                <a:latin typeface="Google Sans"/>
              </a:rPr>
              <a:t>O que fazer</a:t>
            </a:r>
            <a:r>
              <a:rPr lang="pt-BR" b="0" i="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Google Sans"/>
              </a:rPr>
              <a:t> neste caso? Neste caso, uma alternativa é recorrer à Justiça.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48388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8794FF-F98F-39F7-FD1B-EBD99C4A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Google Sans"/>
              </a:rPr>
              <a:t>Quem tem câncer pode parar de pagar empréstimo consignado?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AB8C8F3-A4BA-6B3E-51C5-BB0FC0FCE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0" i="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Google Sans"/>
              </a:rPr>
              <a:t>As pessoas com invalidez total e permanente, causada por acidente ou doença, </a:t>
            </a:r>
            <a:r>
              <a:rPr lang="pt-BR" b="0" i="0" dirty="0">
                <a:solidFill>
                  <a:srgbClr val="040C28"/>
                </a:solidFill>
                <a:effectLst/>
                <a:highlight>
                  <a:srgbClr val="D3E3FD"/>
                </a:highlight>
                <a:latin typeface="Google Sans"/>
              </a:rPr>
              <a:t>têm direito</a:t>
            </a:r>
            <a:r>
              <a:rPr lang="pt-BR" b="0" i="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Google Sans"/>
              </a:rPr>
              <a:t> à </a:t>
            </a:r>
            <a:r>
              <a:rPr lang="pt-BR" b="0" i="0" dirty="0">
                <a:solidFill>
                  <a:srgbClr val="040C28"/>
                </a:solidFill>
                <a:effectLst/>
                <a:highlight>
                  <a:srgbClr val="D3E3FD"/>
                </a:highlight>
                <a:latin typeface="Google Sans"/>
              </a:rPr>
              <a:t>quitação</a:t>
            </a:r>
            <a:r>
              <a:rPr lang="pt-BR" b="0" i="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Google Sans"/>
              </a:rPr>
              <a:t>, desde que esteja inapto para o trabalho e que a doença determinante da incapacidade tenha sido adquirida após a assinatura do contrato de compra do imóvel.</a:t>
            </a:r>
          </a:p>
          <a:p>
            <a:r>
              <a:rPr lang="pt-BR" b="0" i="0" dirty="0">
                <a:solidFill>
                  <a:srgbClr val="040C28"/>
                </a:solidFill>
                <a:effectLst/>
                <a:latin typeface="Google Sans"/>
              </a:rPr>
              <a:t>Se o portador de câncer consta como o único integrante da renda do financiamento a isenção será total</a:t>
            </a:r>
            <a:r>
              <a:rPr lang="pt-BR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Google Sans"/>
              </a:rPr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5440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A81E2F95-4A38-1A66-67D7-46E85E1648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32845"/>
            <a:ext cx="9144000" cy="2324955"/>
          </a:xfrm>
        </p:spPr>
        <p:txBody>
          <a:bodyPr>
            <a:normAutofit/>
          </a:bodyPr>
          <a:lstStyle/>
          <a:p>
            <a:r>
              <a:rPr lang="pt-BR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Google Sans"/>
              </a:rPr>
              <a:t>(</a:t>
            </a:r>
            <a:r>
              <a:rPr lang="pt-BR" b="0" i="0" dirty="0">
                <a:solidFill>
                  <a:srgbClr val="040C28"/>
                </a:solidFill>
                <a:effectLst/>
                <a:latin typeface="Google Sans"/>
              </a:rPr>
              <a:t>Tratamento Fora</a:t>
            </a:r>
            <a:r>
              <a:rPr lang="pt-BR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Google Sans"/>
              </a:rPr>
              <a:t> de Domicilio) </a:t>
            </a:r>
          </a:p>
          <a:p>
            <a:r>
              <a:rPr lang="pt-BR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Google Sans"/>
              </a:rPr>
              <a:t>É um </a:t>
            </a:r>
            <a:r>
              <a:rPr lang="pt-BR" b="0" i="0" dirty="0">
                <a:solidFill>
                  <a:srgbClr val="040C28"/>
                </a:solidFill>
                <a:effectLst/>
                <a:latin typeface="Google Sans"/>
              </a:rPr>
              <a:t>direito</a:t>
            </a:r>
            <a:r>
              <a:rPr lang="pt-BR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Google Sans"/>
              </a:rPr>
              <a:t> oferecido a </a:t>
            </a:r>
            <a:r>
              <a:rPr lang="pt-BR" b="0" i="0" dirty="0">
                <a:solidFill>
                  <a:srgbClr val="040C28"/>
                </a:solidFill>
                <a:effectLst/>
                <a:latin typeface="Google Sans"/>
              </a:rPr>
              <a:t>pacientes</a:t>
            </a:r>
            <a:r>
              <a:rPr lang="pt-BR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Google Sans"/>
              </a:rPr>
              <a:t> oncológicos tratados exclusivamente pelo SUS, que necessitam se deslocar para outros locais (Município/</a:t>
            </a:r>
            <a:r>
              <a:rPr lang="pt-BR" b="0" i="0" dirty="0">
                <a:solidFill>
                  <a:srgbClr val="040C28"/>
                </a:solidFill>
                <a:effectLst/>
                <a:latin typeface="Google Sans"/>
              </a:rPr>
              <a:t>Estado</a:t>
            </a:r>
            <a:r>
              <a:rPr lang="pt-BR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Google Sans"/>
              </a:rPr>
              <a:t>) para realização de intervenções médicas não disponibilizadas no Município de domicílio do </a:t>
            </a:r>
            <a:r>
              <a:rPr lang="pt-BR" b="0" i="0" dirty="0">
                <a:solidFill>
                  <a:srgbClr val="040C28"/>
                </a:solidFill>
                <a:effectLst/>
                <a:latin typeface="Google Sans"/>
              </a:rPr>
              <a:t>paciente</a:t>
            </a:r>
            <a:r>
              <a:rPr lang="pt-BR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Google Sans"/>
              </a:rPr>
              <a:t>.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2FD02B7-4E94-95D0-5DFE-884DA0080174}"/>
              </a:ext>
            </a:extLst>
          </p:cNvPr>
          <p:cNvSpPr txBox="1"/>
          <p:nvPr/>
        </p:nvSpPr>
        <p:spPr>
          <a:xfrm>
            <a:off x="5185198" y="251325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pt-BR" dirty="0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B3DC80E-AA2A-C96E-D533-EB7868AB8B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25461"/>
            <a:ext cx="9144000" cy="1828800"/>
          </a:xfrm>
        </p:spPr>
        <p:txBody>
          <a:bodyPr/>
          <a:lstStyle/>
          <a:p>
            <a:r>
              <a:rPr lang="pt-BR" dirty="0"/>
              <a:t>O que é? TFD</a:t>
            </a:r>
          </a:p>
        </p:txBody>
      </p:sp>
    </p:spTree>
    <p:extLst>
      <p:ext uri="{BB962C8B-B14F-4D97-AF65-F5344CB8AC3E}">
        <p14:creationId xmlns:p14="http://schemas.microsoft.com/office/powerpoint/2010/main" val="495535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B7E262-161D-05C1-EB08-4280A56510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b="0" i="0" dirty="0">
                <a:solidFill>
                  <a:srgbClr val="4D5156"/>
                </a:solidFill>
                <a:effectLst/>
                <a:highlight>
                  <a:srgbClr val="FFFFFF"/>
                </a:highlight>
                <a:latin typeface="Google Sans"/>
              </a:rPr>
              <a:t>Quem tem câncer têm direito ao passe livre interestadual?</a:t>
            </a:r>
            <a:br>
              <a:rPr lang="pt-BR" b="0" i="0" dirty="0">
                <a:solidFill>
                  <a:srgbClr val="4D5156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</a:br>
            <a:endParaRPr lang="pt-BR" b="0" i="0" dirty="0">
              <a:solidFill>
                <a:srgbClr val="4D5156"/>
              </a:solidFill>
              <a:effectLst/>
              <a:highlight>
                <a:srgbClr val="FFFFFF"/>
              </a:highlight>
              <a:latin typeface="Roboto" panose="02000000000000000000" pitchFamily="2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7D16EB4-996A-AEE4-84E6-84AF2EBC8E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pt-BR" b="0" i="0" dirty="0">
              <a:solidFill>
                <a:srgbClr val="4D5156"/>
              </a:solidFill>
              <a:effectLst/>
              <a:highlight>
                <a:srgbClr val="FFFFFF"/>
              </a:highlight>
              <a:latin typeface="Roboto" panose="02000000000000000000" pitchFamily="2" charset="0"/>
            </a:endParaRPr>
          </a:p>
          <a:p>
            <a:r>
              <a:rPr lang="pt-BR" b="0" i="0" dirty="0">
                <a:solidFill>
                  <a:srgbClr val="4D5156"/>
                </a:solidFill>
                <a:effectLst/>
                <a:highlight>
                  <a:srgbClr val="FFFFFF"/>
                </a:highlight>
                <a:latin typeface="Google Sans"/>
              </a:rPr>
              <a:t>A legislação prevê a isenção do pagamento da tarifa para pessoas com deficiência e para pacientes com </a:t>
            </a:r>
            <a:r>
              <a:rPr lang="pt-BR" b="0" i="0" dirty="0">
                <a:solidFill>
                  <a:srgbClr val="040C28"/>
                </a:solidFill>
                <a:effectLst/>
                <a:highlight>
                  <a:srgbClr val="D3E3FD"/>
                </a:highlight>
                <a:latin typeface="Google Sans"/>
              </a:rPr>
              <a:t>câncer</a:t>
            </a:r>
            <a:r>
              <a:rPr lang="pt-BR" b="0" i="0" dirty="0">
                <a:solidFill>
                  <a:srgbClr val="4D5156"/>
                </a:solidFill>
                <a:effectLst/>
                <a:highlight>
                  <a:srgbClr val="FFFFFF"/>
                </a:highlight>
                <a:latin typeface="Google Sans"/>
              </a:rPr>
              <a:t> em tratamento de quimioterapia, radioterapia, hormonioterapia e ou imunoterapia parenteral.</a:t>
            </a:r>
            <a:endParaRPr lang="pt-BR" b="0" i="0" dirty="0">
              <a:solidFill>
                <a:srgbClr val="4D5156"/>
              </a:solidFill>
              <a:effectLst/>
              <a:highlight>
                <a:srgbClr val="FFFFFF"/>
              </a:highlight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629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6F015F-4876-6CC8-F883-B7A394395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0058" y="401112"/>
            <a:ext cx="9111883" cy="1146280"/>
          </a:xfrm>
        </p:spPr>
        <p:txBody>
          <a:bodyPr/>
          <a:lstStyle/>
          <a:p>
            <a:r>
              <a:rPr lang="pt-BR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Google Sans"/>
              </a:rPr>
              <a:t>Quem tem câncer tem prioridade?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F139212-4146-1BB8-2335-A93F1E82B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506662"/>
            <a:ext cx="10515600" cy="4351338"/>
          </a:xfrm>
        </p:spPr>
        <p:txBody>
          <a:bodyPr/>
          <a:lstStyle/>
          <a:p>
            <a:r>
              <a:rPr lang="pt-BR" b="0" i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Google Sans"/>
              </a:rPr>
              <a:t>Os estabelecimentos públicos municipais, as agências bancárias, os estabelecimentos comerciais e os estabelecimentos privados de prestação de serviço de qualquer natureza prestarão atendimento prioritário às pessoas que passam por qualquer tipo de tratamento oncológico.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7660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6CB2D2-C23C-DAA2-726C-4F93D086F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940"/>
            <a:ext cx="10515600" cy="1325563"/>
          </a:xfrm>
        </p:spPr>
        <p:txBody>
          <a:bodyPr/>
          <a:lstStyle/>
          <a:p>
            <a:r>
              <a:rPr lang="pt-BR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Google Sans"/>
              </a:rPr>
              <a:t>Quem tem câncer tem direito a desconto na conta de luz?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B4007BA-374B-6876-9802-57A8D0552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70937"/>
            <a:ext cx="10515600" cy="2132817"/>
          </a:xfrm>
        </p:spPr>
        <p:txBody>
          <a:bodyPr/>
          <a:lstStyle/>
          <a:p>
            <a:r>
              <a:rPr lang="pt-BR" b="0" i="0" dirty="0">
                <a:solidFill>
                  <a:srgbClr val="040C28"/>
                </a:solidFill>
                <a:effectLst/>
                <a:highlight>
                  <a:srgbClr val="D3E3FD"/>
                </a:highlight>
                <a:latin typeface="Google Sans"/>
              </a:rPr>
              <a:t>Têm direito a desconto na energia elétrica pessoas com câncer </a:t>
            </a:r>
            <a:r>
              <a:rPr lang="pt-BR" b="0" i="0" dirty="0" err="1">
                <a:solidFill>
                  <a:srgbClr val="040C28"/>
                </a:solidFill>
                <a:effectLst/>
                <a:highlight>
                  <a:srgbClr val="D3E3FD"/>
                </a:highlight>
                <a:latin typeface="Google Sans"/>
              </a:rPr>
              <a:t>inscri</a:t>
            </a:r>
            <a:r>
              <a:rPr lang="pt-BR" b="0" i="0" dirty="0">
                <a:solidFill>
                  <a:srgbClr val="040C28"/>
                </a:solidFill>
                <a:effectLst/>
                <a:highlight>
                  <a:srgbClr val="D3E3FD"/>
                </a:highlight>
                <a:latin typeface="Google Sans"/>
              </a:rPr>
              <a:t>- </a:t>
            </a:r>
            <a:r>
              <a:rPr lang="pt-BR" b="0" i="0" dirty="0" err="1">
                <a:solidFill>
                  <a:srgbClr val="040C28"/>
                </a:solidFill>
                <a:effectLst/>
                <a:highlight>
                  <a:srgbClr val="D3E3FD"/>
                </a:highlight>
                <a:latin typeface="Google Sans"/>
              </a:rPr>
              <a:t>tas</a:t>
            </a:r>
            <a:r>
              <a:rPr lang="pt-BR" b="0" i="0" dirty="0">
                <a:solidFill>
                  <a:srgbClr val="040C28"/>
                </a:solidFill>
                <a:effectLst/>
                <a:highlight>
                  <a:srgbClr val="D3E3FD"/>
                </a:highlight>
                <a:latin typeface="Google Sans"/>
              </a:rPr>
              <a:t> no cadastro único, que utilizam </a:t>
            </a:r>
            <a:r>
              <a:rPr lang="pt-BR" b="0" i="0" dirty="0" err="1">
                <a:solidFill>
                  <a:srgbClr val="040C28"/>
                </a:solidFill>
                <a:effectLst/>
                <a:highlight>
                  <a:srgbClr val="D3E3FD"/>
                </a:highlight>
                <a:latin typeface="Google Sans"/>
              </a:rPr>
              <a:t>esquipamentos</a:t>
            </a:r>
            <a:r>
              <a:rPr lang="pt-BR" b="0" i="0" dirty="0">
                <a:solidFill>
                  <a:srgbClr val="040C28"/>
                </a:solidFill>
                <a:effectLst/>
                <a:highlight>
                  <a:srgbClr val="D3E3FD"/>
                </a:highlight>
                <a:latin typeface="Google Sans"/>
              </a:rPr>
              <a:t> médicos elétricos em casa</a:t>
            </a:r>
            <a:r>
              <a:rPr lang="pt-BR" b="0" i="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Google Sans"/>
              </a:rPr>
              <a:t> (aspirador, ventilador mecânico, </a:t>
            </a:r>
            <a:r>
              <a:rPr lang="pt-BR" b="0" i="0" dirty="0" err="1">
                <a:solidFill>
                  <a:srgbClr val="474747"/>
                </a:solidFill>
                <a:effectLst/>
                <a:highlight>
                  <a:srgbClr val="FFFFFF"/>
                </a:highlight>
                <a:latin typeface="Google Sans"/>
              </a:rPr>
              <a:t>concetrador</a:t>
            </a:r>
            <a:r>
              <a:rPr lang="pt-BR" b="0" i="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Google Sans"/>
              </a:rPr>
              <a:t> de oxigênio, por exemplo). O desconto pode variar de 10% a 65%.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2025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84CBB2-B17A-7177-DDDE-201899CB6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Google Sans"/>
              </a:rPr>
              <a:t>Quem tem câncer tem algum benefício do governo?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C13673-FDF8-D567-10A9-83C299EBF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23193"/>
            <a:ext cx="10515600" cy="2438696"/>
          </a:xfrm>
        </p:spPr>
        <p:txBody>
          <a:bodyPr/>
          <a:lstStyle/>
          <a:p>
            <a:r>
              <a:rPr lang="pt-BR" b="0" i="0" dirty="0">
                <a:solidFill>
                  <a:srgbClr val="040C28"/>
                </a:solidFill>
                <a:effectLst/>
                <a:highlight>
                  <a:srgbClr val="D3E3FD"/>
                </a:highlight>
                <a:latin typeface="Google Sans"/>
              </a:rPr>
              <a:t>Quem faz o tratamento contra algum tipo de câncer pode solicitar dois tipos de benefícios.</a:t>
            </a:r>
            <a:r>
              <a:rPr lang="pt-BR" b="0" i="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Google Sans"/>
              </a:rPr>
              <a:t> </a:t>
            </a:r>
            <a:r>
              <a:rPr lang="pt-BR" b="0" i="0" dirty="0">
                <a:solidFill>
                  <a:srgbClr val="040C28"/>
                </a:solidFill>
                <a:effectLst/>
                <a:highlight>
                  <a:srgbClr val="D3E3FD"/>
                </a:highlight>
                <a:latin typeface="Google Sans"/>
              </a:rPr>
              <a:t>Um deles é o Benefício de Prestação Continuada (BPC)</a:t>
            </a:r>
            <a:r>
              <a:rPr lang="pt-BR" b="0" i="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Google Sans"/>
              </a:rPr>
              <a:t>, concedido quando o cidadão comprova os requisitos de baixa renda, de deficiência e de idade, conforme a Lei n° 8.742.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981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7895AB-BB30-AD83-963E-A95CC7EF3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Google Sans"/>
              </a:rPr>
              <a:t>Quem tem câncer tem desconto no IPVA?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0AA791-31EC-BD23-8066-23FE665CA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54707"/>
            <a:ext cx="10515600" cy="2348732"/>
          </a:xfrm>
        </p:spPr>
        <p:txBody>
          <a:bodyPr/>
          <a:lstStyle/>
          <a:p>
            <a:r>
              <a:rPr lang="pt-BR" b="0" i="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Google Sans"/>
              </a:rPr>
              <a:t>O paciente com câncer não paga imposto de renda. Além disso, pode comprar veículos com isenção de Imposto sobre Produtos Industrializados (IPI) e também </a:t>
            </a:r>
            <a:r>
              <a:rPr lang="pt-BR" b="0" i="0" dirty="0">
                <a:solidFill>
                  <a:srgbClr val="040C28"/>
                </a:solidFill>
                <a:effectLst/>
                <a:highlight>
                  <a:srgbClr val="D3E3FD"/>
                </a:highlight>
                <a:latin typeface="Google Sans"/>
              </a:rPr>
              <a:t>tem isenção de IPVA em veículos adaptados</a:t>
            </a:r>
            <a:r>
              <a:rPr lang="pt-BR" b="0" i="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Google Sans"/>
              </a:rPr>
              <a:t>”, completa. Os direitos dos pacientes com câncer de próstata não param por aí.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6996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9C1DAB-EABC-9874-1375-D0B679644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Google Sans"/>
              </a:rPr>
              <a:t>Quem tem câncer tem desconto no IPTU?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A27E95D-C84E-E40B-F24B-EE3ABAD54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74478"/>
            <a:ext cx="10515600" cy="2711284"/>
          </a:xfrm>
        </p:spPr>
        <p:txBody>
          <a:bodyPr/>
          <a:lstStyle/>
          <a:p>
            <a:r>
              <a:rPr lang="pt-BR" b="0" i="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Google Sans"/>
              </a:rPr>
              <a:t>Não existe uma legislação de alcance nacional que garanta isenção do IPTU para pessoas com determinados tipos de patologias. Como se trata de um imposto municipal, </a:t>
            </a:r>
            <a:r>
              <a:rPr lang="pt-BR" b="0" i="0" dirty="0">
                <a:solidFill>
                  <a:srgbClr val="040C28"/>
                </a:solidFill>
                <a:effectLst/>
                <a:highlight>
                  <a:srgbClr val="D3E3FD"/>
                </a:highlight>
                <a:latin typeface="Google Sans"/>
              </a:rPr>
              <a:t>alguns municípios já possuem legislação garantindo a isenção do IPTU para paciente com câncer</a:t>
            </a:r>
            <a:r>
              <a:rPr lang="pt-BR" b="0" i="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Google Sans"/>
              </a:rPr>
              <a:t>, pessoas com deficiência ou idosos.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8128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A82B11-96AA-42D2-7A63-8B77410F1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Google Sans"/>
              </a:rPr>
              <a:t>Quais tipos de câncer têm direito à isenção de impostos?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62532B1-8FD6-EBBF-9F60-A4A3150A6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51188"/>
            <a:ext cx="10515600" cy="2042852"/>
          </a:xfrm>
        </p:spPr>
        <p:txBody>
          <a:bodyPr/>
          <a:lstStyle/>
          <a:p>
            <a:r>
              <a:rPr lang="pt-BR" b="0" i="0" dirty="0">
                <a:solidFill>
                  <a:srgbClr val="040C28"/>
                </a:solidFill>
                <a:effectLst/>
                <a:highlight>
                  <a:srgbClr val="D3E3FD"/>
                </a:highlight>
                <a:latin typeface="Google Sans"/>
              </a:rPr>
              <a:t>Todos os tipos de câncer e tumores malignos dão direito a isenção</a:t>
            </a:r>
            <a:r>
              <a:rPr lang="pt-BR" b="0" i="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Google Sans"/>
              </a:rPr>
              <a:t>. A lei não diferencia os tipos de câncer, portanto, todos os cânceres estão previstos para a isenção do imposto.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796553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13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Instituto SANDRA MOTTA ABC DA MAMA </vt:lpstr>
      <vt:lpstr>O que é? TFD</vt:lpstr>
      <vt:lpstr>Quem tem câncer têm direito ao passe livre interestadual? </vt:lpstr>
      <vt:lpstr>Quem tem câncer tem prioridade?</vt:lpstr>
      <vt:lpstr>Quem tem câncer tem direito a desconto na conta de luz?</vt:lpstr>
      <vt:lpstr>Quem tem câncer tem algum benefício do governo?</vt:lpstr>
      <vt:lpstr>Quem tem câncer tem desconto no IPVA?</vt:lpstr>
      <vt:lpstr>Quem tem câncer tem desconto no IPTU?</vt:lpstr>
      <vt:lpstr>Quais tipos de câncer têm direito à isenção de impostos?</vt:lpstr>
      <vt:lpstr>O que é a Lei dos 30 dias?</vt:lpstr>
      <vt:lpstr>O que é a lei dos 60 dias?</vt:lpstr>
      <vt:lpstr>O que fazer se o tratamento de câncer demora pelo SUS?</vt:lpstr>
      <vt:lpstr>Quem tem câncer pode parar de pagar empréstimo consignado?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Instituto SANDRA MOTTA ABC DA MAMA </dc:title>
  <dc:creator>SANDRA MOTTA</dc:creator>
  <cp:lastModifiedBy>SANDRA MOTTA</cp:lastModifiedBy>
  <cp:revision>1</cp:revision>
  <dcterms:created xsi:type="dcterms:W3CDTF">2024-06-15T16:36:50Z</dcterms:created>
  <dcterms:modified xsi:type="dcterms:W3CDTF">2024-06-15T17:06:55Z</dcterms:modified>
</cp:coreProperties>
</file>