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19FF0-AC56-5820-243B-A9ED1931C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E84847-A855-E63D-E000-45AC253C7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A42CE2-6ED8-35C2-5AAA-FAE688B8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0E656C-C5BF-A7D9-0E17-BFE1ACA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D9B597-BD5B-A0BD-0AED-68AE4C03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95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C99B0-F686-1657-3724-7E08B9C67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0AB646-D2AF-0294-AF3C-FB6812EB9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A608E2-4A3C-272C-79BB-B27BE0BE3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3FA984-0A70-A7A3-BF63-135D2ADB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44763F-EC78-1988-3531-22023559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06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785ABB-A188-09B0-4D97-EE06242D4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49E10DC-97FB-B0D3-9B96-37B652E12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000981-7543-BFBC-A8C9-DB8961ABA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E2CD93-3F84-3C4E-8032-0C81D518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A1EEAB-8241-633E-B6B7-3B574D33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86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05011-5EC6-28C6-DFD4-B7F1915CA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8C723A-7A1C-7130-2844-377890C4D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D3C18C-70B4-17A1-5C2C-87EF4B25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D189CE-D733-4553-D32B-613F593A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38B689-082B-C71B-5F59-84C45047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54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CCBDE-D86D-4B1E-4BE3-3593BCD46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ED041B-3A44-6F07-ECC3-A0AD9D07C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DFAE3A-E403-3DE2-1AF9-798D0F177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9FF799-7AA6-E473-6FCF-1AF80CC3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DFDEB7-B94A-4479-F759-8F873ECB5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09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0ECD2-56CF-DCF1-56B7-AD5142C86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4795FD-7B84-0F25-35AD-BF60053A6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E4426E-FA1B-4E24-15C0-255ACF531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794C00-F756-92D1-76BA-92DCDA73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C0E26A-AECC-43C6-4959-6E050CD2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9AB0BA-9956-E0DF-989F-9B7C63D8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54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8BE68-A8FB-A378-EBDE-C40EEC266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FEAC67-C91C-4A9E-813C-A09D6A767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9C5BA-A31E-A5E9-979D-0CB3957EC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6946021-3F57-FD78-9BB2-FE88D24B7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AC99986-9E1C-D31E-A0C1-05340C0F1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B1026A6-5490-0C4A-5EF7-428CC9035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E81270-395B-743E-40F7-C38E0F1AC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7E5239-531B-0372-1E73-D0052958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99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6F19A-F8ED-7951-572C-4102BACE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F7CD752-01DA-5D9D-3015-902CABF40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748DC2-DE34-C306-CE06-661D00906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014D89-48DD-D9E8-17E1-DD1DF98E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4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322F714-E426-256B-0025-F0C7E884D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930280-EF0B-8B4E-6834-11D4B45E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AC2E9CD-3A99-B415-96DC-1D1C30BB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18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AFA6E5-EDDB-8E07-73B3-BD81DAAD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80E35C-0C79-D55A-EB08-810F5C64B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3D4515-3E58-3C3E-DB60-E31F499D0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E2DEB6-FE0E-E032-97F6-FEDD652F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F61268-C219-139B-2278-AB9DECAE3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0984A9-E3BF-19D9-9AA3-1BC3CF1F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28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A3A2E-4426-9003-A2A9-905CACC2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8E4A79A-B016-9D4E-6612-3749D547A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C5802A-14D6-37FF-57D3-E7072FEB3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5335B1-52EC-B2E1-4B01-CD4315B15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8BE02E-B507-C190-9A4B-D85A428F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773E31-77E1-2722-1D40-1583DC0C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10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BCD4354-23C5-EF45-55E3-115A585F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B5E466-4242-DC93-32DD-5260629BD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B8D1F6-FC3A-20D6-0F34-9D6D862803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088C41-5ECD-E048-8EF1-0BFC6342A1DB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CBC5B2-4ED2-FCA9-94A5-B05B0DEF5A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85BC4C-2E44-1A29-9A12-DEBCE002A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E3B487-C015-E241-BE5F-3DD0282E1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12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8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8FDAB640-1F3A-FC7B-383D-55F9B71BC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389"/>
            <a:ext cx="3050191" cy="556261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62F5FF5-B645-42E7-F470-C598FA84C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1415" y="669131"/>
            <a:ext cx="3932237" cy="1600200"/>
          </a:xfrm>
        </p:spPr>
        <p:txBody>
          <a:bodyPr/>
          <a:lstStyle/>
          <a:p>
            <a:r>
              <a:rPr lang="pt-BR" dirty="0"/>
              <a:t>Instituto SANDRA MOTTA ABC DA MAMA 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2CFB033A-901E-EF48-5533-D98BC8FBB4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69131"/>
            <a:ext cx="5519737" cy="5519737"/>
          </a:xfrm>
        </p:spPr>
      </p:pic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2DD51CB-272E-0D81-3BDA-95E82B5CD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0295" y="3297697"/>
            <a:ext cx="3932237" cy="1600200"/>
          </a:xfrm>
        </p:spPr>
        <p:txBody>
          <a:bodyPr>
            <a:noAutofit/>
          </a:bodyPr>
          <a:lstStyle/>
          <a:p>
            <a:r>
              <a:rPr lang="pt-BR" sz="2400" dirty="0"/>
              <a:t>DIREITOS </a:t>
            </a:r>
          </a:p>
          <a:p>
            <a:r>
              <a:rPr lang="pt-BR" sz="2400" dirty="0"/>
              <a:t>DO PACIENTE COM</a:t>
            </a:r>
          </a:p>
          <a:p>
            <a:r>
              <a:rPr lang="pt-BR" sz="2400" dirty="0"/>
              <a:t>CÂNCER </a:t>
            </a:r>
          </a:p>
        </p:txBody>
      </p:sp>
    </p:spTree>
    <p:extLst>
      <p:ext uri="{BB962C8B-B14F-4D97-AF65-F5344CB8AC3E}">
        <p14:creationId xmlns:p14="http://schemas.microsoft.com/office/powerpoint/2010/main" val="3225051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C3125-3690-B675-3397-7E765FBB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O que é a Lei dos 30 dias?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FD76BB-79AA-6E3D-6B1F-38E7E6BC2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7314"/>
            <a:ext cx="10515600" cy="2582639"/>
          </a:xfrm>
        </p:spPr>
        <p:txBody>
          <a:bodyPr/>
          <a:lstStyle/>
          <a:p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Outra legislação essencial para promover maior rapidez no tratamento é a Lei dos 30 dias (13.896/2019). Ela 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estabelece que, em caso de suspeita de neoplasia maligna, o paciente deve realizar os exames diagnósticos em até 30 dias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. "A urgência no atendimento a pacientes com câncer é algo que reconhecemos.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58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93272-F8AE-7824-E0C3-FC19876E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O que é a lei dos 60 dias?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41DE91-0026-A1F2-41BE-BA69DCABB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Google Sans"/>
              </a:rPr>
              <a:t>As pessoas também perguntam</a:t>
            </a:r>
            <a:endParaRPr lang="pt-BR" b="0" i="0" dirty="0">
              <a:solidFill>
                <a:srgbClr val="4D5156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pt-BR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Google Sans"/>
              </a:rPr>
              <a:t>O que é a lei dos 60 dias?</a:t>
            </a:r>
            <a:endParaRPr lang="pt-BR" b="0" i="0" dirty="0">
              <a:solidFill>
                <a:srgbClr val="4D5156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pt-BR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Google Sans"/>
              </a:rPr>
              <a:t>A lei dos 60 dias (12.732/12), que começou a vigorar em maio de 2013, 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garante ao paciente com câncer o direito de iniciar o tratamento no Sistema Único de Saúde (SUS) em, no máximo, 60 dias após o diagnóstico da doença</a:t>
            </a:r>
            <a:r>
              <a:rPr lang="pt-BR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Google Sans"/>
              </a:rPr>
              <a:t>.</a:t>
            </a:r>
            <a:endParaRPr lang="pt-BR" b="0" i="0" dirty="0">
              <a:solidFill>
                <a:srgbClr val="4D5156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3739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68312E-7122-7BE5-075E-4644D19BC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O que fazer se o tratamento de câncer demora pelo SUS?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7E5FEA-6964-EC2A-E763-A7215E089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1325563"/>
          </a:xfrm>
        </p:spPr>
        <p:txBody>
          <a:bodyPr/>
          <a:lstStyle/>
          <a:p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O que fazer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 neste caso? Neste caso, uma alternativa é recorrer à Justiça.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8388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794FF-F98F-39F7-FD1B-EBD99C4A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Quem tem câncer pode parar de pagar empréstimo consignado?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B8C8F3-A4BA-6B3E-51C5-BB0FC0FCE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As pessoas com invalidez total e permanente, causada por acidente ou doença, 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têm direito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 à 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quitação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, desde que esteja inapto para o trabalho e que a doença determinante da incapacidade tenha sido adquirida após a assinatura do contrato de compra do imóvel.</a:t>
            </a:r>
          </a:p>
          <a:p>
            <a:r>
              <a:rPr lang="pt-BR" b="0" i="0" dirty="0">
                <a:solidFill>
                  <a:srgbClr val="040C28"/>
                </a:solidFill>
                <a:effectLst/>
                <a:latin typeface="Google Sans"/>
              </a:rPr>
              <a:t>Se o portador de câncer consta como o único integrante da renda do financiamento a isenção será total</a:t>
            </a:r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544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81E2F95-4A38-1A66-67D7-46E85E164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32845"/>
            <a:ext cx="9144000" cy="2324955"/>
          </a:xfrm>
        </p:spPr>
        <p:txBody>
          <a:bodyPr>
            <a:normAutofit/>
          </a:bodyPr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(</a:t>
            </a:r>
            <a:r>
              <a:rPr lang="pt-BR" b="0" i="0" dirty="0">
                <a:solidFill>
                  <a:srgbClr val="040C28"/>
                </a:solidFill>
                <a:effectLst/>
                <a:latin typeface="Google Sans"/>
              </a:rPr>
              <a:t>Tratamento Fora</a:t>
            </a:r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 de Domicilio) </a:t>
            </a:r>
          </a:p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É um </a:t>
            </a:r>
            <a:r>
              <a:rPr lang="pt-BR" b="0" i="0" dirty="0">
                <a:solidFill>
                  <a:srgbClr val="040C28"/>
                </a:solidFill>
                <a:effectLst/>
                <a:latin typeface="Google Sans"/>
              </a:rPr>
              <a:t>direito</a:t>
            </a:r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 oferecido a </a:t>
            </a:r>
            <a:r>
              <a:rPr lang="pt-BR" b="0" i="0" dirty="0">
                <a:solidFill>
                  <a:srgbClr val="040C28"/>
                </a:solidFill>
                <a:effectLst/>
                <a:latin typeface="Google Sans"/>
              </a:rPr>
              <a:t>pacientes</a:t>
            </a:r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 oncológicos tratados exclusivamente pelo SUS, que necessitam se deslocar para outros locais (Município/</a:t>
            </a:r>
            <a:r>
              <a:rPr lang="pt-BR" b="0" i="0" dirty="0">
                <a:solidFill>
                  <a:srgbClr val="040C28"/>
                </a:solidFill>
                <a:effectLst/>
                <a:latin typeface="Google Sans"/>
              </a:rPr>
              <a:t>Estado</a:t>
            </a:r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) para realização de intervenções médicas não disponibilizadas no Município de domicílio do </a:t>
            </a:r>
            <a:r>
              <a:rPr lang="pt-BR" b="0" i="0" dirty="0">
                <a:solidFill>
                  <a:srgbClr val="040C28"/>
                </a:solidFill>
                <a:effectLst/>
                <a:latin typeface="Google Sans"/>
              </a:rPr>
              <a:t>paciente</a:t>
            </a:r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.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2FD02B7-4E94-95D0-5DFE-884DA0080174}"/>
              </a:ext>
            </a:extLst>
          </p:cNvPr>
          <p:cNvSpPr txBox="1"/>
          <p:nvPr/>
        </p:nvSpPr>
        <p:spPr>
          <a:xfrm>
            <a:off x="5185198" y="251325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 dirty="0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B3DC80E-AA2A-C96E-D533-EB7868AB8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5461"/>
            <a:ext cx="9144000" cy="1828800"/>
          </a:xfrm>
        </p:spPr>
        <p:txBody>
          <a:bodyPr/>
          <a:lstStyle/>
          <a:p>
            <a:r>
              <a:rPr lang="pt-BR" dirty="0"/>
              <a:t>O que é? TFD</a:t>
            </a:r>
          </a:p>
        </p:txBody>
      </p:sp>
    </p:spTree>
    <p:extLst>
      <p:ext uri="{BB962C8B-B14F-4D97-AF65-F5344CB8AC3E}">
        <p14:creationId xmlns:p14="http://schemas.microsoft.com/office/powerpoint/2010/main" val="49553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B7E262-161D-05C1-EB08-4280A56510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Google Sans"/>
              </a:rPr>
              <a:t>Quem tem câncer têm direito ao passe livre interestadual?</a:t>
            </a:r>
            <a:br>
              <a:rPr lang="pt-BR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</a:br>
            <a:endParaRPr lang="pt-BR" b="0" i="0" dirty="0">
              <a:solidFill>
                <a:srgbClr val="4D5156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D16EB4-996A-AEE4-84E6-84AF2EBC8E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pt-BR" b="0" i="0" dirty="0">
              <a:solidFill>
                <a:srgbClr val="4D5156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pt-BR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Google Sans"/>
              </a:rPr>
              <a:t>A legislação prevê a isenção do pagamento da tarifa para pessoas com deficiência e para pacientes com 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câncer</a:t>
            </a:r>
            <a:r>
              <a:rPr lang="pt-BR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Google Sans"/>
              </a:rPr>
              <a:t> em tratamento de quimioterapia, radioterapia, hormonioterapia e ou imunoterapia parenteral.</a:t>
            </a:r>
            <a:endParaRPr lang="pt-BR" b="0" i="0" dirty="0">
              <a:solidFill>
                <a:srgbClr val="4D5156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62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F015F-4876-6CC8-F883-B7A394395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058" y="401112"/>
            <a:ext cx="9111883" cy="1146280"/>
          </a:xfrm>
        </p:spPr>
        <p:txBody>
          <a:bodyPr/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Quem tem câncer tem prioridade?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139212-4146-1BB8-2335-A93F1E82B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06662"/>
            <a:ext cx="10515600" cy="4351338"/>
          </a:xfrm>
        </p:spPr>
        <p:txBody>
          <a:bodyPr/>
          <a:lstStyle/>
          <a:p>
            <a:r>
              <a:rPr lang="pt-BR" b="0" i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Os estabelecimentos públicos municipais, as agências bancárias, os estabelecimentos comerciais e os estabelecimentos privados de prestação de serviço de qualquer natureza prestarão atendimento prioritário às pessoas que passam por qualquer tipo de tratamento oncológico.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66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6CB2D2-C23C-DAA2-726C-4F93D086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940"/>
            <a:ext cx="10515600" cy="1325563"/>
          </a:xfrm>
        </p:spPr>
        <p:txBody>
          <a:bodyPr/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Quem tem câncer tem direito a desconto na conta de luz?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4007BA-374B-6876-9802-57A8D0552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0937"/>
            <a:ext cx="10515600" cy="2132817"/>
          </a:xfrm>
        </p:spPr>
        <p:txBody>
          <a:bodyPr/>
          <a:lstStyle/>
          <a:p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Têm direito a desconto na energia elétrica pessoas com câncer </a:t>
            </a:r>
            <a:r>
              <a:rPr lang="pt-BR" b="0" i="0" dirty="0" err="1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inscri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- </a:t>
            </a:r>
            <a:r>
              <a:rPr lang="pt-BR" b="0" i="0" dirty="0" err="1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tas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 no cadastro único, que utilizam </a:t>
            </a:r>
            <a:r>
              <a:rPr lang="pt-BR" b="0" i="0" dirty="0" err="1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esquipamentos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 médicos elétricos em casa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 (aspirador, ventilador mecânico, </a:t>
            </a:r>
            <a:r>
              <a:rPr lang="pt-BR" b="0" i="0" dirty="0" err="1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concetrador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 de oxigênio, por exemplo). O desconto pode variar de 10% a 65%.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202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4CBB2-B17A-7177-DDDE-201899CB6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Quem tem câncer tem algum benefício do governo?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C13673-FDF8-D567-10A9-83C299EBF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3193"/>
            <a:ext cx="10515600" cy="2438696"/>
          </a:xfrm>
        </p:spPr>
        <p:txBody>
          <a:bodyPr/>
          <a:lstStyle/>
          <a:p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Quem faz o tratamento contra algum tipo de câncer pode solicitar dois tipos de benefícios.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 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Um deles é o Benefício de Prestação Continuada (BPC)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, concedido quando o cidadão comprova os requisitos de baixa renda, de deficiência e de idade, conforme a Lei n° 8.742.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98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895AB-BB30-AD83-963E-A95CC7EF3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Quem tem câncer tem desconto no IPVA?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0AA791-31EC-BD23-8066-23FE665CA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4707"/>
            <a:ext cx="10515600" cy="2348732"/>
          </a:xfrm>
        </p:spPr>
        <p:txBody>
          <a:bodyPr/>
          <a:lstStyle/>
          <a:p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O paciente com câncer não paga imposto de renda. Além disso, pode comprar veículos com isenção de Imposto sobre Produtos Industrializados (IPI) e também 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tem isenção de IPVA em veículos adaptados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”, completa. Os direitos dos pacientes com câncer de próstata não param por aí.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99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C1DAB-EABC-9874-1375-D0B67964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Quem tem câncer tem desconto no IPTU?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27E95D-C84E-E40B-F24B-EE3ABAD54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4478"/>
            <a:ext cx="10515600" cy="2711284"/>
          </a:xfrm>
        </p:spPr>
        <p:txBody>
          <a:bodyPr/>
          <a:lstStyle/>
          <a:p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Não existe uma legislação de alcance nacional que garanta isenção do IPTU para pessoas com determinados tipos de patologias. Como se trata de um imposto municipal, </a:t>
            </a:r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alguns municípios já possuem legislação garantindo a isenção do IPTU para paciente com câncer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, pessoas com deficiência ou idosos.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A82B11-96AA-42D2-7A63-8B77410F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Quais tipos de câncer têm direito à isenção de impostos?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2532B1-8FD6-EBBF-9F60-A4A3150A6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1188"/>
            <a:ext cx="10515600" cy="2042852"/>
          </a:xfrm>
        </p:spPr>
        <p:txBody>
          <a:bodyPr/>
          <a:lstStyle/>
          <a:p>
            <a:r>
              <a:rPr lang="pt-BR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Todos os tipos de câncer e tumores malignos dão direito a isenção</a:t>
            </a:r>
            <a:r>
              <a:rPr lang="pt-B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Google Sans"/>
              </a:rPr>
              <a:t>. A lei não diferencia os tipos de câncer, portanto, todos os cânceres estão previstos para a isenção do imposto.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9655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Instituto SANDRA MOTTA ABC DA MAMA </vt:lpstr>
      <vt:lpstr>O que é? TFD</vt:lpstr>
      <vt:lpstr>Quem tem câncer têm direito ao passe livre interestadual? </vt:lpstr>
      <vt:lpstr>Quem tem câncer tem prioridade?</vt:lpstr>
      <vt:lpstr>Quem tem câncer tem direito a desconto na conta de luz?</vt:lpstr>
      <vt:lpstr>Quem tem câncer tem algum benefício do governo?</vt:lpstr>
      <vt:lpstr>Quem tem câncer tem desconto no IPVA?</vt:lpstr>
      <vt:lpstr>Quem tem câncer tem desconto no IPTU?</vt:lpstr>
      <vt:lpstr>Quais tipos de câncer têm direito à isenção de impostos?</vt:lpstr>
      <vt:lpstr>O que é a Lei dos 30 dias?</vt:lpstr>
      <vt:lpstr>O que é a lei dos 60 dias?</vt:lpstr>
      <vt:lpstr>O que fazer se o tratamento de câncer demora pelo SUS?</vt:lpstr>
      <vt:lpstr>Quem tem câncer pode parar de pagar empréstimo consignado?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SANDRA MOTTA ABC DA MAMA </dc:title>
  <dc:creator>SANDRA MOTTA</dc:creator>
  <cp:lastModifiedBy>SANDRA MOTTA</cp:lastModifiedBy>
  <cp:revision>1</cp:revision>
  <dcterms:created xsi:type="dcterms:W3CDTF">2024-06-15T16:36:50Z</dcterms:created>
  <dcterms:modified xsi:type="dcterms:W3CDTF">2024-06-15T17:06:55Z</dcterms:modified>
</cp:coreProperties>
</file>